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5" r:id="rId2"/>
    <p:sldId id="298" r:id="rId3"/>
    <p:sldId id="294" r:id="rId4"/>
    <p:sldId id="296" r:id="rId5"/>
    <p:sldId id="29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3062"/>
  </p:normalViewPr>
  <p:slideViewPr>
    <p:cSldViewPr snapToGrid="0" snapToObjects="1">
      <p:cViewPr varScale="1">
        <p:scale>
          <a:sx n="96" d="100"/>
          <a:sy n="96" d="100"/>
        </p:scale>
        <p:origin x="13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A49C-3E19-A646-A3AB-169E00B1390A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6719-9A8E-404E-A5B0-11A40CB58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4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6719-9A8E-404E-A5B0-11A40CB5866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6719-9A8E-404E-A5B0-11A40CB586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8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6719-9A8E-404E-A5B0-11A40CB586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8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6719-9A8E-404E-A5B0-11A40CB586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7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46719-9A8E-404E-A5B0-11A40CB586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0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66FD6-F38F-8342-9877-1585CF6FE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8B3FCE-E09F-E942-874F-38A33BCDB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D80F-C1BA-224D-99C4-AE919293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A2F1-52DF-4E42-B5FE-02EC1D05D1C5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6FF4C-12A7-0348-82AD-98C792F0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E7F13-F36F-8E4A-B6FB-F3F0E388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8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09A67-6BE3-5149-A9FD-CC310A60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0713B8-F3EB-A047-A9FE-8A5B2D491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CFF47-1552-5340-B3B5-75A8E66B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EA19-167B-7140-B010-1546677B4C6A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D23BB-E7D4-DF4C-B49A-DE86378A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CFE41-4EF9-E54E-B234-B3FCD39D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7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18A214-E1C7-1449-8CBD-569D89F62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A7ED5D-7636-D24C-B148-E96667878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CB94BE-5A91-F34A-AA35-AADC0A45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943B-3FD7-CD47-A639-7E0C2CB9D134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3D34A-3A14-C248-8E0B-13CBC043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27B6F-2A76-1049-8B95-FFD92B63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9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FD0A3-5BCD-2A4A-A794-3E8FA883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DA933-0DB0-4F4E-BC2E-0C1610FB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5371C-DE6B-3D4E-8067-0C4628B8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729C-A55F-EA4B-BD32-EB092C2F5509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029EF-5FBD-ED47-83B2-F4918645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BC0D6-14C1-2F45-9FFC-32E7BDE1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6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F1932-70CE-1248-B2C5-B894B0E6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41F0B-E71A-034B-A9B1-62594CC8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5498B-5EF6-D847-AC74-40BA45DA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CE26-0815-6A41-AD1D-BF2476699CA2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E5B82-7D66-654D-8592-52B70C4F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F9FAB-BC14-B441-9189-D20B818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B9B72-9A71-B14B-8831-DEEFB812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282C9-7227-3847-970F-76646F337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CF2C6F-7825-614B-80BB-205528D82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E89B2D-F559-3242-BAD6-6DD17E7F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C315-50F9-D940-BAC4-6B8646A83D4C}" type="datetime1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E3414-EDB5-6A48-B1DB-B91B3369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E1CB7F-2D83-494E-AB43-B54EE167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3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77E98-269E-614E-A839-964CC308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6CD511-9717-E24F-8316-C5A514AAD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C4AD4E-8619-4445-A90D-B04B693F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0F2A4C-F673-A94D-9BC4-921BCA627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28A2C2-F7E8-3C4E-A831-523907EC9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4B1A3B-09B8-F541-BD0E-13DF91B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CD4E-3068-DE42-AC6E-B82121A9C30D}" type="datetime1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656CFA-3B3F-8D44-8F63-D07223BE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2D1F13-38B0-0F42-AF59-4C6B79C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7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35278-BDBC-7D43-80BC-BA89B55A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E07AB1-7BA3-9D44-94D9-BE48B9B2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6C3D-9BC5-1947-88A8-E4A35E6B5675}" type="datetime1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F7F893-4262-D242-B681-1B2BBCB8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893034-6855-4B45-87A3-947D3C7D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6BAFF4-3105-AA41-8BF5-974F2867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34A4-7FFE-6A41-BD74-6D73B86E27DC}" type="datetime1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70D6FE-1673-7A48-881D-7A7CA95C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969144-3FD7-1D44-AFD6-8985AA8F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4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CF860-EE8A-4540-89B3-56B47114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2D0EE-47EC-B24D-B89E-D5F860DE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0B6E2C-B23C-A145-8D38-297D07403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422A30-5724-5542-980B-AE603C4B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8626-7AF3-044F-A2A1-E7EA999313AA}" type="datetime1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A430BF-9901-4546-AA16-AEEF31FC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33047A-9C60-EE4B-A480-97D1B62B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2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3DE0-C48C-7442-9364-7134A64C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8C0636-3ADF-D642-8809-04324AFE1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99298C-91FF-5544-B95F-7BB4ADE33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77D5E-E981-9C4A-8F94-0DC40BDB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32D6-8FA8-3940-A6FB-ABD74FB1636F}" type="datetime1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7F473-FE2A-3F49-807F-DC49A23D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Рабочие материалы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BA7ED1-C801-F84A-A852-A553650F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FF3A-D20F-B741-B569-CAC9F46D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14F72E-B623-1A4C-8CC1-1C9908FEB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02E1C-6718-8D4B-9761-91DF77E7D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C849-DC21-4B4F-A897-465E9D43BD73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31904-75AC-8E47-BC19-17F827582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Рабочие материалы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057D2-4C76-3847-BDEB-3AEECC44D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7B65-FADD-EF4F-A0CA-C8FC8D6A8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FB408-FB44-B343-88E4-AA9F96551E65}"/>
              </a:ext>
            </a:extLst>
          </p:cNvPr>
          <p:cNvSpPr txBox="1"/>
          <p:nvPr/>
        </p:nvSpPr>
        <p:spPr>
          <a:xfrm>
            <a:off x="296560" y="86491"/>
            <a:ext cx="593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Цифровое исполнительное производство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ru-RU" sz="2000" b="1" dirty="0">
                <a:solidFill>
                  <a:srgbClr val="002060"/>
                </a:solidFill>
              </a:rPr>
              <a:t>риски...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71636-5382-004F-A021-1556946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0340" y="6356350"/>
            <a:ext cx="696257" cy="365125"/>
          </a:xfrm>
        </p:spPr>
        <p:txBody>
          <a:bodyPr/>
          <a:lstStyle/>
          <a:p>
            <a:fld id="{A1577B65-FADD-EF4F-A0CA-C8FC8D6A88AB}" type="slidenum">
              <a:rPr lang="ru-RU" smtClean="0"/>
              <a:t>1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68416-92CC-5749-AEBB-E20824DBDB06}"/>
              </a:ext>
            </a:extLst>
          </p:cNvPr>
          <p:cNvSpPr txBox="1"/>
          <p:nvPr/>
        </p:nvSpPr>
        <p:spPr>
          <a:xfrm>
            <a:off x="296560" y="528306"/>
            <a:ext cx="8046137" cy="350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b="1" i="1" dirty="0">
                <a:solidFill>
                  <a:srgbClr val="002060"/>
                </a:solidFill>
              </a:rPr>
              <a:t>Информационная безопасность / итоги 2020: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72% компаний отметили рост уязвимости ИТ-инфраструктуры;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в 66% компаний нет выделенного подразделения по </a:t>
            </a:r>
            <a:r>
              <a:rPr lang="ru-RU" b="1" i="1" dirty="0" err="1">
                <a:solidFill>
                  <a:srgbClr val="002060"/>
                </a:solidFill>
              </a:rPr>
              <a:t>кибер</a:t>
            </a:r>
            <a:r>
              <a:rPr lang="ru-RU" b="1" i="1" dirty="0">
                <a:solidFill>
                  <a:srgbClr val="002060"/>
                </a:solidFill>
              </a:rPr>
              <a:t>-безопасности;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2060"/>
                </a:solidFill>
              </a:rPr>
              <a:t>DLP-</a:t>
            </a:r>
            <a:r>
              <a:rPr lang="ru-RU" b="1" i="1" dirty="0">
                <a:solidFill>
                  <a:srgbClr val="002060"/>
                </a:solidFill>
              </a:rPr>
              <a:t>системы используют лишь 21% организаций.</a:t>
            </a:r>
          </a:p>
          <a:p>
            <a:pPr>
              <a:lnSpc>
                <a:spcPts val="2500"/>
              </a:lnSpc>
            </a:pP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ts val="2500"/>
              </a:lnSpc>
            </a:pPr>
            <a:r>
              <a:rPr lang="ru-RU" b="1" i="1" dirty="0">
                <a:solidFill>
                  <a:srgbClr val="002060"/>
                </a:solidFill>
              </a:rPr>
              <a:t>Основные причины: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Авралы;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Форс-мажоры;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Нехватка бюджета.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0538D-FA54-E34E-BFD2-64C73B654940}"/>
              </a:ext>
            </a:extLst>
          </p:cNvPr>
          <p:cNvSpPr txBox="1"/>
          <p:nvPr/>
        </p:nvSpPr>
        <p:spPr>
          <a:xfrm>
            <a:off x="10794998" y="2413693"/>
            <a:ext cx="7093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</a:rPr>
              <a:t>?</a:t>
            </a:r>
            <a:endParaRPr lang="ru-RU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FB408-FB44-B343-88E4-AA9F96551E65}"/>
              </a:ext>
            </a:extLst>
          </p:cNvPr>
          <p:cNvSpPr txBox="1"/>
          <p:nvPr/>
        </p:nvSpPr>
        <p:spPr>
          <a:xfrm>
            <a:off x="296560" y="86491"/>
            <a:ext cx="690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Цифровое исполнительное производство</a:t>
            </a:r>
            <a:r>
              <a:rPr lang="en-US" sz="2000" b="1" dirty="0">
                <a:solidFill>
                  <a:srgbClr val="002060"/>
                </a:solidFill>
              </a:rPr>
              <a:t> – </a:t>
            </a:r>
            <a:r>
              <a:rPr lang="ru-RU" sz="2000" b="1" dirty="0">
                <a:solidFill>
                  <a:srgbClr val="002060"/>
                </a:solidFill>
              </a:rPr>
              <a:t>уроки истории...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71636-5382-004F-A021-1556946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0340" y="6356350"/>
            <a:ext cx="696257" cy="365125"/>
          </a:xfrm>
        </p:spPr>
        <p:txBody>
          <a:bodyPr/>
          <a:lstStyle/>
          <a:p>
            <a:fld id="{A1577B65-FADD-EF4F-A0CA-C8FC8D6A88AB}" type="slidenum">
              <a:rPr lang="ru-RU" smtClean="0"/>
              <a:t>2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68416-92CC-5749-AEBB-E20824DBDB06}"/>
              </a:ext>
            </a:extLst>
          </p:cNvPr>
          <p:cNvSpPr txBox="1"/>
          <p:nvPr/>
        </p:nvSpPr>
        <p:spPr>
          <a:xfrm>
            <a:off x="2644275" y="654165"/>
            <a:ext cx="8046137" cy="552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b="1" i="1" u="sng" dirty="0">
                <a:solidFill>
                  <a:srgbClr val="002060"/>
                </a:solidFill>
              </a:rPr>
              <a:t>Джон Кей (1704, </a:t>
            </a:r>
            <a:r>
              <a:rPr lang="ru-RU" b="1" i="1" u="sng" dirty="0" err="1">
                <a:solidFill>
                  <a:srgbClr val="002060"/>
                </a:solidFill>
              </a:rPr>
              <a:t>Бэри</a:t>
            </a:r>
            <a:r>
              <a:rPr lang="ru-RU" b="1" i="1" u="sng" dirty="0">
                <a:solidFill>
                  <a:srgbClr val="002060"/>
                </a:solidFill>
              </a:rPr>
              <a:t>, Ланкашир, Англия - 1779, Франция)</a:t>
            </a:r>
            <a:r>
              <a:rPr lang="en-US" b="1" i="1" u="sng" dirty="0">
                <a:solidFill>
                  <a:srgbClr val="002060"/>
                </a:solidFill>
              </a:rPr>
              <a:t>*</a:t>
            </a:r>
            <a:r>
              <a:rPr lang="ru-RU" b="1" i="1" dirty="0">
                <a:solidFill>
                  <a:srgbClr val="002060"/>
                </a:solidFill>
              </a:rPr>
              <a:t>: 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Изобретатель челнока-самолета; 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1730 г.</a:t>
            </a:r>
            <a:r>
              <a:rPr lang="en-US" b="1" i="1" dirty="0">
                <a:solidFill>
                  <a:srgbClr val="002060"/>
                </a:solidFill>
              </a:rPr>
              <a:t> -</a:t>
            </a:r>
            <a:r>
              <a:rPr lang="ru-RU" b="1" i="1" dirty="0">
                <a:solidFill>
                  <a:srgbClr val="002060"/>
                </a:solidFill>
              </a:rPr>
              <a:t> впервые ввел в практику стальные бёрда вместо употреблявшихся ранее деревянных и роговых;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1730 г. - патент на изобретение крутильной машины для приготовления ровницы из козьей и гребенной шерсти;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1733 г. - патент на изобретение челнока-самолета (</a:t>
            </a:r>
            <a:r>
              <a:rPr lang="en-GB" b="1" i="1" dirty="0">
                <a:solidFill>
                  <a:srgbClr val="002060"/>
                </a:solidFill>
              </a:rPr>
              <a:t>fly shuttle)</a:t>
            </a:r>
            <a:r>
              <a:rPr lang="ru-RU" b="1" i="1" dirty="0">
                <a:solidFill>
                  <a:srgbClr val="002060"/>
                </a:solidFill>
              </a:rPr>
              <a:t>;</a:t>
            </a:r>
            <a:r>
              <a:rPr lang="en-GB" b="1" i="1" dirty="0">
                <a:solidFill>
                  <a:srgbClr val="002060"/>
                </a:solidFill>
              </a:rPr>
              <a:t> 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1745 г. - </a:t>
            </a:r>
            <a:r>
              <a:rPr lang="en-US" b="1" i="1" dirty="0">
                <a:solidFill>
                  <a:srgbClr val="002060"/>
                </a:solidFill>
              </a:rPr>
              <a:t>n</a:t>
            </a:r>
            <a:r>
              <a:rPr lang="ru-RU" b="1" i="1" dirty="0" err="1">
                <a:solidFill>
                  <a:srgbClr val="002060"/>
                </a:solidFill>
              </a:rPr>
              <a:t>качи</a:t>
            </a:r>
            <a:r>
              <a:rPr lang="ru-RU" b="1" i="1" dirty="0">
                <a:solidFill>
                  <a:srgbClr val="002060"/>
                </a:solidFill>
              </a:rPr>
              <a:t> охотно пользовались его изобретением, но не хотели платить ему отчисления, в результате чего к 1745 году </a:t>
            </a:r>
            <a:r>
              <a:rPr lang="ru-RU" b="1" i="1" dirty="0" err="1">
                <a:solidFill>
                  <a:srgbClr val="002060"/>
                </a:solidFill>
              </a:rPr>
              <a:t>Дж.Кей</a:t>
            </a:r>
            <a:r>
              <a:rPr lang="ru-RU" b="1" i="1" dirty="0">
                <a:solidFill>
                  <a:srgbClr val="002060"/>
                </a:solidFill>
              </a:rPr>
              <a:t> разорился;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</a:rPr>
              <a:t>1747 г. - Бунт ткачей, сопровождавшийся разгромом дома изобретателя. </a:t>
            </a:r>
            <a:r>
              <a:rPr lang="ru-RU" b="1" i="1" dirty="0" err="1">
                <a:solidFill>
                  <a:srgbClr val="FF0000"/>
                </a:solidFill>
              </a:rPr>
              <a:t>Дж.Кей</a:t>
            </a:r>
            <a:r>
              <a:rPr lang="ru-RU" b="1" i="1" dirty="0">
                <a:solidFill>
                  <a:srgbClr val="FF0000"/>
                </a:solidFill>
              </a:rPr>
              <a:t> бежал во Францию</a:t>
            </a:r>
            <a:r>
              <a:rPr lang="ru-RU" b="1" i="1" dirty="0">
                <a:solidFill>
                  <a:srgbClr val="002060"/>
                </a:solidFill>
              </a:rPr>
              <a:t>;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1754 г. - разработка </a:t>
            </a:r>
            <a:r>
              <a:rPr lang="ru-RU" b="1" i="1" dirty="0" err="1">
                <a:solidFill>
                  <a:srgbClr val="002060"/>
                </a:solidFill>
              </a:rPr>
              <a:t>Дж.Кеем</a:t>
            </a:r>
            <a:r>
              <a:rPr lang="ru-RU" b="1" i="1" dirty="0">
                <a:solidFill>
                  <a:srgbClr val="002060"/>
                </a:solidFill>
              </a:rPr>
              <a:t> машинного производства стальных кард;</a:t>
            </a:r>
          </a:p>
          <a:p>
            <a:pPr marL="185738" indent="-185738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Его последнее известное письмо от 8 июня 1779 г. содержало сведения о его последних достижениях и содержало информацию о дальнейших изобретениях. Но так как они никогда не были сделаны, и более не было слышно о </a:t>
            </a:r>
            <a:r>
              <a:rPr lang="ru-RU" b="1" i="1" dirty="0" err="1">
                <a:solidFill>
                  <a:srgbClr val="002060"/>
                </a:solidFill>
              </a:rPr>
              <a:t>Дж.Кее</a:t>
            </a:r>
            <a:r>
              <a:rPr lang="ru-RU" b="1" i="1" dirty="0">
                <a:solidFill>
                  <a:srgbClr val="002060"/>
                </a:solidFill>
              </a:rPr>
              <a:t>, считается, что он умер в 1779 году.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ACA6D-447A-0D4C-93C4-5276ED6E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0" y="654165"/>
            <a:ext cx="2347714" cy="2895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E5112-2825-B54A-88CC-2300EF28C45C}"/>
              </a:ext>
            </a:extLst>
          </p:cNvPr>
          <p:cNvSpPr txBox="1"/>
          <p:nvPr/>
        </p:nvSpPr>
        <p:spPr>
          <a:xfrm>
            <a:off x="-12721" y="6560111"/>
            <a:ext cx="6038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002060"/>
                </a:solidFill>
              </a:rPr>
              <a:t>* </a:t>
            </a:r>
            <a:r>
              <a:rPr lang="en-GB" sz="1200" b="1" i="1" dirty="0">
                <a:solidFill>
                  <a:srgbClr val="002060"/>
                </a:solidFill>
              </a:rPr>
              <a:t>https://</a:t>
            </a:r>
            <a:r>
              <a:rPr lang="en-GB" sz="1200" b="1" i="1" dirty="0" err="1">
                <a:solidFill>
                  <a:srgbClr val="002060"/>
                </a:solidFill>
              </a:rPr>
              <a:t>www.livemaster.ru</a:t>
            </a:r>
            <a:r>
              <a:rPr lang="en-GB" sz="1200" b="1" i="1" dirty="0">
                <a:solidFill>
                  <a:srgbClr val="002060"/>
                </a:solidFill>
              </a:rPr>
              <a:t>/topic/2671505-nemnogo-istorii-chelnok-samolet-dzhona-keya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70C041-4997-E640-A8D8-7A5768B29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0" t="1991" r="12186" b="24312"/>
          <a:stretch/>
        </p:blipFill>
        <p:spPr>
          <a:xfrm>
            <a:off x="9720727" y="3251148"/>
            <a:ext cx="2310219" cy="12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uiExpand="1" build="p" bldLvl="2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FB408-FB44-B343-88E4-AA9F96551E65}"/>
              </a:ext>
            </a:extLst>
          </p:cNvPr>
          <p:cNvSpPr txBox="1"/>
          <p:nvPr/>
        </p:nvSpPr>
        <p:spPr>
          <a:xfrm>
            <a:off x="296560" y="86491"/>
            <a:ext cx="482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Цифровое исполнительное производство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71636-5382-004F-A021-1556946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204" y="6356350"/>
            <a:ext cx="709393" cy="365125"/>
          </a:xfrm>
        </p:spPr>
        <p:txBody>
          <a:bodyPr/>
          <a:lstStyle/>
          <a:p>
            <a:fld id="{A1577B65-FADD-EF4F-A0CA-C8FC8D6A88AB}" type="slidenum">
              <a:rPr lang="ru-RU" smtClean="0"/>
              <a:t>3</a:t>
            </a:fld>
            <a:endParaRPr lang="ru-RU" dirty="0"/>
          </a:p>
        </p:txBody>
      </p:sp>
      <p:sp>
        <p:nvSpPr>
          <p:cNvPr id="12" name="Треугольник 11">
            <a:extLst>
              <a:ext uri="{FF2B5EF4-FFF2-40B4-BE49-F238E27FC236}">
                <a16:creationId xmlns:a16="http://schemas.microsoft.com/office/drawing/2014/main" id="{DC883EE6-C0C0-1342-9282-401F25F83028}"/>
              </a:ext>
            </a:extLst>
          </p:cNvPr>
          <p:cNvSpPr/>
          <p:nvPr/>
        </p:nvSpPr>
        <p:spPr>
          <a:xfrm rot="5400000">
            <a:off x="2557933" y="3493737"/>
            <a:ext cx="6049075" cy="40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5D13D-487A-584B-8B9B-7BAADA85FA2F}"/>
              </a:ext>
            </a:extLst>
          </p:cNvPr>
          <p:cNvSpPr txBox="1"/>
          <p:nvPr/>
        </p:nvSpPr>
        <p:spPr>
          <a:xfrm>
            <a:off x="296560" y="995128"/>
            <a:ext cx="4803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«Самый быстрый сервис на ЕПГУ»: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90% менее чем за 3 секунды;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30 тыс. запросов в сутки только по ФЛ...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900DE-4560-5446-AF90-5C54F76D64BD}"/>
              </a:ext>
            </a:extLst>
          </p:cNvPr>
          <p:cNvSpPr txBox="1"/>
          <p:nvPr/>
        </p:nvSpPr>
        <p:spPr>
          <a:xfrm>
            <a:off x="296559" y="1997143"/>
            <a:ext cx="3777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Обращения в ФССП: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16 тыс. заказов услуги в сутки;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ЮЛ – 34% / ФЛ – 66%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0341D-CB09-B741-8775-25FDDDB9EF01}"/>
              </a:ext>
            </a:extLst>
          </p:cNvPr>
          <p:cNvSpPr txBox="1"/>
          <p:nvPr/>
        </p:nvSpPr>
        <p:spPr>
          <a:xfrm>
            <a:off x="284665" y="3027645"/>
            <a:ext cx="4827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ГЭПС-уведомления ФССП России: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в 34 регионах запущено;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600 тыс. писем направляется ежедневно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FEDD0-037A-6F41-AC1F-8B51218DB5C3}"/>
              </a:ext>
            </a:extLst>
          </p:cNvPr>
          <p:cNvSpPr txBox="1"/>
          <p:nvPr/>
        </p:nvSpPr>
        <p:spPr>
          <a:xfrm>
            <a:off x="296559" y="60516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Сегодня: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BB3E5-8BDA-544C-B0E3-B6F01204E093}"/>
              </a:ext>
            </a:extLst>
          </p:cNvPr>
          <p:cNvSpPr txBox="1"/>
          <p:nvPr/>
        </p:nvSpPr>
        <p:spPr>
          <a:xfrm>
            <a:off x="296560" y="5106738"/>
            <a:ext cx="4822410" cy="167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b="1" i="1" dirty="0">
                <a:solidFill>
                  <a:srgbClr val="002060"/>
                </a:solidFill>
              </a:rPr>
              <a:t>Для ФССП: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использования данных ГИС (ЗАГС, ФНС и т.д. и т.п.);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внутренних процессов;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Оптимизация персонала...</a:t>
            </a:r>
          </a:p>
        </p:txBody>
      </p:sp>
      <p:sp>
        <p:nvSpPr>
          <p:cNvPr id="22" name="Треугольник 21">
            <a:extLst>
              <a:ext uri="{FF2B5EF4-FFF2-40B4-BE49-F238E27FC236}">
                <a16:creationId xmlns:a16="http://schemas.microsoft.com/office/drawing/2014/main" id="{F720B6FD-5A18-0946-9521-FB1E662E9B83}"/>
              </a:ext>
            </a:extLst>
          </p:cNvPr>
          <p:cNvSpPr/>
          <p:nvPr/>
        </p:nvSpPr>
        <p:spPr>
          <a:xfrm rot="10800000">
            <a:off x="284664" y="4728264"/>
            <a:ext cx="4834305" cy="40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D14015-73F1-5742-832C-2248BE306A2E}"/>
              </a:ext>
            </a:extLst>
          </p:cNvPr>
          <p:cNvSpPr txBox="1"/>
          <p:nvPr/>
        </p:nvSpPr>
        <p:spPr>
          <a:xfrm>
            <a:off x="296559" y="394260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Завтра: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3CCB6A-F160-FB41-A134-A023C90731B1}"/>
              </a:ext>
            </a:extLst>
          </p:cNvPr>
          <p:cNvSpPr txBox="1"/>
          <p:nvPr/>
        </p:nvSpPr>
        <p:spPr>
          <a:xfrm>
            <a:off x="296559" y="4312091"/>
            <a:ext cx="15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API </a:t>
            </a:r>
            <a:r>
              <a:rPr lang="ru-RU" b="1" i="1" dirty="0">
                <a:solidFill>
                  <a:srgbClr val="002060"/>
                </a:solidFill>
              </a:rPr>
              <a:t>ЕПГУ...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1C4F9B-74C2-5E48-8053-A52E650D6CF0}"/>
              </a:ext>
            </a:extLst>
          </p:cNvPr>
          <p:cNvSpPr txBox="1"/>
          <p:nvPr/>
        </p:nvSpPr>
        <p:spPr>
          <a:xfrm>
            <a:off x="6149112" y="672400"/>
            <a:ext cx="5664245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Для КО и МФО: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взаимодействия с ФССП;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внутренних процессов;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Роботизация процессов;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Оптимизация аутсорсинга и персонала;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Сокращение выдач и просроченных долгов...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F12298-3E2F-3B44-A527-2AD2BF6AD3B3}"/>
              </a:ext>
            </a:extLst>
          </p:cNvPr>
          <p:cNvSpPr txBox="1"/>
          <p:nvPr/>
        </p:nvSpPr>
        <p:spPr>
          <a:xfrm>
            <a:off x="6149112" y="3937281"/>
            <a:ext cx="5664245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Для ПКО: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взаимодействия с ФССП;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внутренних процессов;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Роботизация процессов;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Оптимизация персонала;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...</a:t>
            </a:r>
          </a:p>
        </p:txBody>
      </p:sp>
      <p:sp>
        <p:nvSpPr>
          <p:cNvPr id="28" name="Треугольник 27">
            <a:extLst>
              <a:ext uri="{FF2B5EF4-FFF2-40B4-BE49-F238E27FC236}">
                <a16:creationId xmlns:a16="http://schemas.microsoft.com/office/drawing/2014/main" id="{EE1794CF-0830-8D4E-86AF-A42CA28B7E1E}"/>
              </a:ext>
            </a:extLst>
          </p:cNvPr>
          <p:cNvSpPr/>
          <p:nvPr/>
        </p:nvSpPr>
        <p:spPr>
          <a:xfrm rot="10800000">
            <a:off x="6096057" y="3425392"/>
            <a:ext cx="4834305" cy="40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3E6D21-8B6C-4443-8A12-14630D2ACA83}"/>
              </a:ext>
            </a:extLst>
          </p:cNvPr>
          <p:cNvSpPr txBox="1"/>
          <p:nvPr/>
        </p:nvSpPr>
        <p:spPr>
          <a:xfrm>
            <a:off x="10794998" y="2413693"/>
            <a:ext cx="7093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</a:rPr>
              <a:t>?</a:t>
            </a:r>
            <a:endParaRPr lang="ru-RU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build="p" bldLvl="2"/>
      <p:bldP spid="9" grpId="0" build="p" bldLvl="2"/>
      <p:bldP spid="11" grpId="0" build="p" bldLvl="2"/>
      <p:bldP spid="16" grpId="1" build="allAtOnce"/>
      <p:bldP spid="21" grpId="0" build="p" bldLvl="2"/>
      <p:bldP spid="22" grpId="0" animBg="1"/>
      <p:bldP spid="24" grpId="0"/>
      <p:bldP spid="25" grpId="0"/>
      <p:bldP spid="26" grpId="0" uiExpand="1" build="p" bldLvl="2"/>
      <p:bldP spid="27" grpId="0" uiExpand="1" build="p" bldLvl="2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FB408-FB44-B343-88E4-AA9F96551E65}"/>
              </a:ext>
            </a:extLst>
          </p:cNvPr>
          <p:cNvSpPr txBox="1"/>
          <p:nvPr/>
        </p:nvSpPr>
        <p:spPr>
          <a:xfrm>
            <a:off x="296560" y="86491"/>
            <a:ext cx="482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Цифровое исполнительное производство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71636-5382-004F-A021-1556946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3398" y="6356350"/>
            <a:ext cx="2743200" cy="365125"/>
          </a:xfrm>
        </p:spPr>
        <p:txBody>
          <a:bodyPr/>
          <a:lstStyle/>
          <a:p>
            <a:fld id="{A1577B65-FADD-EF4F-A0CA-C8FC8D6A88AB}" type="slidenum">
              <a:rPr lang="ru-RU" smtClean="0"/>
              <a:t>4</a:t>
            </a:fld>
            <a:endParaRPr lang="ru-RU" dirty="0"/>
          </a:p>
        </p:txBody>
      </p:sp>
      <p:sp>
        <p:nvSpPr>
          <p:cNvPr id="12" name="Треугольник 11">
            <a:extLst>
              <a:ext uri="{FF2B5EF4-FFF2-40B4-BE49-F238E27FC236}">
                <a16:creationId xmlns:a16="http://schemas.microsoft.com/office/drawing/2014/main" id="{DC883EE6-C0C0-1342-9282-401F25F83028}"/>
              </a:ext>
            </a:extLst>
          </p:cNvPr>
          <p:cNvSpPr/>
          <p:nvPr/>
        </p:nvSpPr>
        <p:spPr>
          <a:xfrm rot="5400000">
            <a:off x="2557933" y="3493737"/>
            <a:ext cx="6049075" cy="40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5D13D-487A-584B-8B9B-7BAADA85FA2F}"/>
              </a:ext>
            </a:extLst>
          </p:cNvPr>
          <p:cNvSpPr txBox="1"/>
          <p:nvPr/>
        </p:nvSpPr>
        <p:spPr>
          <a:xfrm>
            <a:off x="296560" y="995128"/>
            <a:ext cx="4803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«Самый быстрый сервис на ЕПГУ»: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90% менее чем за 3 секунды;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30 тыс. запросов в сутки только по ФЛ...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900DE-4560-5446-AF90-5C54F76D64BD}"/>
              </a:ext>
            </a:extLst>
          </p:cNvPr>
          <p:cNvSpPr txBox="1"/>
          <p:nvPr/>
        </p:nvSpPr>
        <p:spPr>
          <a:xfrm>
            <a:off x="296559" y="1997143"/>
            <a:ext cx="3777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Обращения в ФССП: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16 тыс. заказов услуги в сутки;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ЮЛ – 34% / ФЛ – 66%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0341D-CB09-B741-8775-25FDDDB9EF01}"/>
              </a:ext>
            </a:extLst>
          </p:cNvPr>
          <p:cNvSpPr txBox="1"/>
          <p:nvPr/>
        </p:nvSpPr>
        <p:spPr>
          <a:xfrm>
            <a:off x="284665" y="3027645"/>
            <a:ext cx="4827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ГЭПС-уведомления ФССП России: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в 34 регионах запущено;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600 тыс. писем направляется ежедневно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68416-92CC-5749-AEBB-E20824DBDB06}"/>
              </a:ext>
            </a:extLst>
          </p:cNvPr>
          <p:cNvSpPr txBox="1"/>
          <p:nvPr/>
        </p:nvSpPr>
        <p:spPr>
          <a:xfrm>
            <a:off x="6231195" y="672400"/>
            <a:ext cx="5664245" cy="198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Для правосудия «послезавтра»: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«Машиночитаемое право»;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Роботизация судебных решений;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Роботизация исполнения судебных решений;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FEDD0-037A-6F41-AC1F-8B51218DB5C3}"/>
              </a:ext>
            </a:extLst>
          </p:cNvPr>
          <p:cNvSpPr txBox="1"/>
          <p:nvPr/>
        </p:nvSpPr>
        <p:spPr>
          <a:xfrm>
            <a:off x="296559" y="60516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Сегодня: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0BB3E5-8BDA-544C-B0E3-B6F01204E093}"/>
              </a:ext>
            </a:extLst>
          </p:cNvPr>
          <p:cNvSpPr txBox="1"/>
          <p:nvPr/>
        </p:nvSpPr>
        <p:spPr>
          <a:xfrm>
            <a:off x="296560" y="5106738"/>
            <a:ext cx="4822410" cy="167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b="1" i="1" dirty="0">
                <a:solidFill>
                  <a:srgbClr val="002060"/>
                </a:solidFill>
              </a:rPr>
              <a:t>Для ФССП: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использования данных ГИС (ЗАГС, ФНС и т.д. и т.п.);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Автоматизация внутренних процессов;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Оптимизация персонала...</a:t>
            </a:r>
          </a:p>
        </p:txBody>
      </p:sp>
      <p:sp>
        <p:nvSpPr>
          <p:cNvPr id="22" name="Треугольник 21">
            <a:extLst>
              <a:ext uri="{FF2B5EF4-FFF2-40B4-BE49-F238E27FC236}">
                <a16:creationId xmlns:a16="http://schemas.microsoft.com/office/drawing/2014/main" id="{F720B6FD-5A18-0946-9521-FB1E662E9B83}"/>
              </a:ext>
            </a:extLst>
          </p:cNvPr>
          <p:cNvSpPr/>
          <p:nvPr/>
        </p:nvSpPr>
        <p:spPr>
          <a:xfrm rot="10800000">
            <a:off x="284664" y="4728264"/>
            <a:ext cx="4834305" cy="40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DB3C9DF-C3A6-7840-8D95-A38B017040DA}"/>
              </a:ext>
            </a:extLst>
          </p:cNvPr>
          <p:cNvGrpSpPr/>
          <p:nvPr/>
        </p:nvGrpSpPr>
        <p:grpSpPr>
          <a:xfrm>
            <a:off x="6225353" y="2775861"/>
            <a:ext cx="4688435" cy="2935475"/>
            <a:chOff x="6225353" y="2775861"/>
            <a:chExt cx="4688435" cy="293547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98FCEA4-912B-544D-8BE6-18AD575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040" r="9729" b="14511"/>
            <a:stretch/>
          </p:blipFill>
          <p:spPr>
            <a:xfrm>
              <a:off x="8789412" y="2775861"/>
              <a:ext cx="2124376" cy="293547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2A67105-0B2F-1D42-85C2-E24BE4B6E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20" r="55450" b="14511"/>
            <a:stretch/>
          </p:blipFill>
          <p:spPr>
            <a:xfrm>
              <a:off x="6225353" y="2775861"/>
              <a:ext cx="2124377" cy="293547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72DC153-D423-0843-97FC-7428F63B315C}"/>
              </a:ext>
            </a:extLst>
          </p:cNvPr>
          <p:cNvSpPr txBox="1"/>
          <p:nvPr/>
        </p:nvSpPr>
        <p:spPr>
          <a:xfrm>
            <a:off x="8271842" y="1499021"/>
            <a:ext cx="7093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FF0000"/>
                </a:solidFill>
              </a:rPr>
              <a:t>?</a:t>
            </a:r>
            <a:endParaRPr lang="ru-RU" sz="34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D14015-73F1-5742-832C-2248BE306A2E}"/>
              </a:ext>
            </a:extLst>
          </p:cNvPr>
          <p:cNvSpPr txBox="1"/>
          <p:nvPr/>
        </p:nvSpPr>
        <p:spPr>
          <a:xfrm>
            <a:off x="296559" y="394260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Завтра: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3CCB6A-F160-FB41-A134-A023C90731B1}"/>
              </a:ext>
            </a:extLst>
          </p:cNvPr>
          <p:cNvSpPr txBox="1"/>
          <p:nvPr/>
        </p:nvSpPr>
        <p:spPr>
          <a:xfrm>
            <a:off x="296559" y="4312091"/>
            <a:ext cx="15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API </a:t>
            </a:r>
            <a:r>
              <a:rPr lang="ru-RU" b="1" i="1" dirty="0">
                <a:solidFill>
                  <a:srgbClr val="002060"/>
                </a:solidFill>
              </a:rPr>
              <a:t>ЕПГУ...</a:t>
            </a:r>
          </a:p>
        </p:txBody>
      </p:sp>
    </p:spTree>
    <p:extLst>
      <p:ext uri="{BB962C8B-B14F-4D97-AF65-F5344CB8AC3E}">
        <p14:creationId xmlns:p14="http://schemas.microsoft.com/office/powerpoint/2010/main" val="24832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71636-5382-004F-A021-1556946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204" y="6356350"/>
            <a:ext cx="709393" cy="365125"/>
          </a:xfrm>
        </p:spPr>
        <p:txBody>
          <a:bodyPr/>
          <a:lstStyle/>
          <a:p>
            <a:fld id="{A1577B65-FADD-EF4F-A0CA-C8FC8D6A88AB}" type="slidenum">
              <a:rPr lang="ru-RU" smtClean="0"/>
              <a:t>5</a:t>
            </a:fld>
            <a:endParaRPr lang="ru-RU" dirty="0"/>
          </a:p>
        </p:txBody>
      </p:sp>
      <p:pic>
        <p:nvPicPr>
          <p:cNvPr id="2" name="20200118_3 Джонни Мнемоник (1995).mp4" descr="20200118_3 Джонни Мнемоник (1995).mp4">
            <a:hlinkClick r:id="" action="ppaction://media"/>
            <a:extLst>
              <a:ext uri="{FF2B5EF4-FFF2-40B4-BE49-F238E27FC236}">
                <a16:creationId xmlns:a16="http://schemas.microsoft.com/office/drawing/2014/main" id="{D28697A1-A8F1-8A49-BA5D-0529B18BE2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3025" y="-302895"/>
            <a:ext cx="13486543" cy="75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524</Words>
  <Application>Microsoft Macintosh PowerPoint</Application>
  <PresentationFormat>Широкоэкранный</PresentationFormat>
  <Paragraphs>85</Paragraphs>
  <Slides>5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Elman Mekhtiyev</dc:creator>
  <cp:lastModifiedBy>Elman Mekhtiyev</cp:lastModifiedBy>
  <cp:revision>324</cp:revision>
  <dcterms:created xsi:type="dcterms:W3CDTF">2020-04-02T05:54:36Z</dcterms:created>
  <dcterms:modified xsi:type="dcterms:W3CDTF">2021-05-28T12:42:47Z</dcterms:modified>
</cp:coreProperties>
</file>